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82" r:id="rId5"/>
  </p:sldMasterIdLst>
  <p:notesMasterIdLst>
    <p:notesMasterId r:id="rId12"/>
  </p:notesMasterIdLst>
  <p:sldIdLst>
    <p:sldId id="346" r:id="rId6"/>
    <p:sldId id="354" r:id="rId7"/>
    <p:sldId id="298" r:id="rId8"/>
    <p:sldId id="351" r:id="rId9"/>
    <p:sldId id="355" r:id="rId10"/>
    <p:sldId id="348" r:id="rId11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947BA"/>
    <a:srgbClr val="004BBA"/>
    <a:srgbClr val="6F6F6F"/>
    <a:srgbClr val="1E55AE"/>
    <a:srgbClr val="1F5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9D94BB-FDB6-4FE3-831D-9D2F27A9B7C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5"/>
            <a:ext cx="5438140" cy="388798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7"/>
            <a:ext cx="2945659" cy="49542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7"/>
            <a:ext cx="2945659" cy="49542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CAEAFB2-58C3-4651-8E15-2E9A3D19C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4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3AD81-2F24-48D7-9698-92B8D73B34C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2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54BA19E-937D-BE4B-B2A4-0E148C3E8305}"/>
              </a:ext>
            </a:extLst>
          </p:cNvPr>
          <p:cNvSpPr/>
          <p:nvPr userDrawn="1"/>
        </p:nvSpPr>
        <p:spPr>
          <a:xfrm>
            <a:off x="1" y="0"/>
            <a:ext cx="12191999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D2A7142B-C4F9-7046-9BD0-D8BC1F6AD118}"/>
              </a:ext>
            </a:extLst>
          </p:cNvPr>
          <p:cNvSpPr/>
          <p:nvPr userDrawn="1"/>
        </p:nvSpPr>
        <p:spPr>
          <a:xfrm>
            <a:off x="0" y="4785754"/>
            <a:ext cx="12192000" cy="2068951"/>
          </a:xfrm>
          <a:custGeom>
            <a:avLst/>
            <a:gdLst/>
            <a:ahLst/>
            <a:cxnLst/>
            <a:rect l="l" t="t" r="r" b="b"/>
            <a:pathLst>
              <a:path w="20104100" h="3411854">
                <a:moveTo>
                  <a:pt x="20104099" y="3411236"/>
                </a:moveTo>
                <a:lnTo>
                  <a:pt x="0" y="341123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3411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bk object 18">
            <a:extLst>
              <a:ext uri="{FF2B5EF4-FFF2-40B4-BE49-F238E27FC236}">
                <a16:creationId xmlns:a16="http://schemas.microsoft.com/office/drawing/2014/main" id="{CC8FAA93-9D6B-F94C-9324-0A98AE912564}"/>
              </a:ext>
            </a:extLst>
          </p:cNvPr>
          <p:cNvSpPr/>
          <p:nvPr userDrawn="1"/>
        </p:nvSpPr>
        <p:spPr>
          <a:xfrm>
            <a:off x="410508" y="3752098"/>
            <a:ext cx="11371370" cy="2691986"/>
          </a:xfrm>
          <a:custGeom>
            <a:avLst/>
            <a:gdLst/>
            <a:ahLst/>
            <a:cxnLst/>
            <a:rect l="l" t="t" r="r" b="b"/>
            <a:pathLst>
              <a:path w="18750915" h="4439284">
                <a:moveTo>
                  <a:pt x="18750287" y="0"/>
                </a:moveTo>
                <a:lnTo>
                  <a:pt x="0" y="0"/>
                </a:lnTo>
                <a:lnTo>
                  <a:pt x="0" y="4438901"/>
                </a:lnTo>
                <a:lnTo>
                  <a:pt x="18750287" y="4438901"/>
                </a:lnTo>
                <a:lnTo>
                  <a:pt x="18750287" y="0"/>
                </a:lnTo>
                <a:close/>
              </a:path>
            </a:pathLst>
          </a:custGeom>
          <a:solidFill>
            <a:srgbClr val="004BB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D600DF-BCC7-C341-8E23-F2B1C3FC7F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42" y="4287249"/>
            <a:ext cx="2818682" cy="757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72804-5ACB-4641-936C-B20CDBCFE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8609" y="3749284"/>
            <a:ext cx="5380288" cy="14312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7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BDA82-DBC7-E345-8789-AD45848E7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8012" y="5323517"/>
            <a:ext cx="5360885" cy="7831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152">
                <a:solidFill>
                  <a:schemeClr val="bg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B4EA7-F6F3-5F43-B36C-CFBC7442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88012" y="6110989"/>
            <a:ext cx="1756427" cy="3287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7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66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ABBED5-C7CF-5D43-942C-E67F825E09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24739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2"/>
            </a:lvl1pPr>
            <a:lvl2pPr>
              <a:defRPr sz="2448"/>
            </a:lvl2pPr>
            <a:lvl3pPr>
              <a:defRPr sz="208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endParaRPr lang="ru-RU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528240" y="673691"/>
            <a:ext cx="7485132" cy="9408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264" i="1">
                <a:solidFill>
                  <a:srgbClr val="A07C32"/>
                </a:solidFill>
                <a:latin typeface="Times New Roman"/>
                <a:cs typeface="Times New Roman"/>
              </a:defRPr>
            </a:lvl1pPr>
          </a:lstStyle>
          <a:p>
            <a:r>
              <a:rPr lang="ru-RU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5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3" name="Слайд think-cell" r:id="rId5" imgW="383" imgH="384" progId="TCLayout.ActiveDocument.1">
                  <p:embed/>
                </p:oleObj>
              </mc:Choice>
              <mc:Fallback>
                <p:oleObj name="Слайд think-cell" r:id="rId5" imgW="383" imgH="384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ru-RU" sz="2667" b="1" i="0" baseline="0" dirty="0">
              <a:latin typeface="Tahoma" panose="020B0604030504040204" pitchFamily="34" charset="0"/>
              <a:ea typeface="+mj-ea"/>
              <a:cs typeface="+mj-cs"/>
              <a:sym typeface="Tahom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695075" y="373961"/>
            <a:ext cx="6864976" cy="9027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Впишите ключевую мысль, вывод, отражающий суть слайда, не более 2 строк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B0798D-9CEF-4132-AF3D-B9031E32B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103" y="164172"/>
            <a:ext cx="3090333" cy="25611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Впишите название раздела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7688" y="6393438"/>
            <a:ext cx="1431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6393438"/>
            <a:ext cx="7599201" cy="25611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067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Впишите источники, примечания и комментарии</a:t>
            </a:r>
          </a:p>
        </p:txBody>
      </p:sp>
    </p:spTree>
    <p:extLst>
      <p:ext uri="{BB962C8B-B14F-4D97-AF65-F5344CB8AC3E}">
        <p14:creationId xmlns:p14="http://schemas.microsoft.com/office/powerpoint/2010/main" val="11238848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5" name="Слайд think-cell" r:id="rId5" imgW="383" imgH="384" progId="TCLayout.ActiveDocument.1">
                  <p:embed/>
                </p:oleObj>
              </mc:Choice>
              <mc:Fallback>
                <p:oleObj name="Слайд think-cell" r:id="rId5" imgW="383" imgH="384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667" b="1" i="0" baseline="0" dirty="0">
              <a:latin typeface="Tahoma" panose="020B0604030504040204" pitchFamily="34" charset="0"/>
              <a:ea typeface="+mj-ea"/>
              <a:cs typeface="+mj-cs"/>
              <a:sym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86581"/>
            <a:ext cx="12192000" cy="1771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1131735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83">
          <p15:clr>
            <a:srgbClr val="FBAE40"/>
          </p15:clr>
        </p15:guide>
        <p15:guide id="2" pos="5511">
          <p15:clr>
            <a:srgbClr val="FBAE40"/>
          </p15:clr>
        </p15:guide>
        <p15:guide id="3" pos="249">
          <p15:clr>
            <a:srgbClr val="FBAE40"/>
          </p15:clr>
        </p15:guide>
        <p15:guide id="4" orient="horz" pos="3003">
          <p15:clr>
            <a:srgbClr val="FBAE40"/>
          </p15:clr>
        </p15:guide>
        <p15:guide id="5" pos="4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88F64-A394-4C48-8CC1-E824AE97E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46B33B-62BA-4B14-9E36-639CFBA0C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079CFF-DD7B-4898-9C44-542FC8CCC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68974D-E03E-477E-870E-7E7167CD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7291D6-068F-4003-90A1-095CCFBE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3109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7C05C-7D77-4448-AEC6-180D91B8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3015C3-E696-4903-A910-3551F48C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B52C3-AAD3-42C0-9676-E3A28F5A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89F8C-7DE5-4BB2-A33D-C16231738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6B3C8B-844C-4945-8185-742956B4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17777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92627-D927-4F16-808C-02173168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7AC383-DB01-4F80-A661-2BDEE1177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84616A-90AD-4B58-8CA6-6D03FD12D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92B809-A740-4170-9E27-0BC9FE71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D97AA-D564-4A15-B7E8-73811F5F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6889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FDDD4-147F-4170-918D-74CC9AB87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10C1B2-73EE-4F46-B84B-A5DBA65C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8B9213-355A-43EC-8489-B0180F461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322246-BDF9-4C77-A4D2-EF2FBABF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51715-C203-4CC5-9C1C-565E6137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311DB2-19B3-4419-93F9-C8FA3876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83370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C8B38-D73F-4E44-9E64-48069401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05FB8A-80C0-4524-9ED0-4E2B0FCF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4D3375-04EB-41BE-93D9-44B2F868E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9E0737-B33E-4BBE-8415-66626EE9E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5B54C6-4075-40AC-A3D9-FCA2153B6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7BDA1B-8146-4BBA-A2F5-AA1A20EC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B55BC9-5835-4B81-8783-4B756DF0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1FA55A-FD94-498E-886D-ACAB0321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991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872B0-8D8C-41C5-8132-0E5EC977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7A8D50-135F-48E6-BFBC-9E0626AFC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A51606-5E5D-4F5B-81A2-6362C517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64109B-F8D6-4690-BAFF-6100FAE1E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412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D25803CE-B5AA-6D4C-955D-262BA31CD41D}"/>
              </a:ext>
            </a:extLst>
          </p:cNvPr>
          <p:cNvSpPr/>
          <p:nvPr userDrawn="1"/>
        </p:nvSpPr>
        <p:spPr>
          <a:xfrm>
            <a:off x="1" y="2062228"/>
            <a:ext cx="12191999" cy="4795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bk object 18">
            <a:extLst>
              <a:ext uri="{FF2B5EF4-FFF2-40B4-BE49-F238E27FC236}">
                <a16:creationId xmlns:a16="http://schemas.microsoft.com/office/drawing/2014/main" id="{CC8FAA93-9D6B-F94C-9324-0A98AE912564}"/>
              </a:ext>
            </a:extLst>
          </p:cNvPr>
          <p:cNvSpPr/>
          <p:nvPr userDrawn="1"/>
        </p:nvSpPr>
        <p:spPr>
          <a:xfrm>
            <a:off x="410508" y="420169"/>
            <a:ext cx="11371370" cy="2691986"/>
          </a:xfrm>
          <a:custGeom>
            <a:avLst/>
            <a:gdLst/>
            <a:ahLst/>
            <a:cxnLst/>
            <a:rect l="l" t="t" r="r" b="b"/>
            <a:pathLst>
              <a:path w="18750915" h="4439284">
                <a:moveTo>
                  <a:pt x="18750287" y="0"/>
                </a:moveTo>
                <a:lnTo>
                  <a:pt x="0" y="0"/>
                </a:lnTo>
                <a:lnTo>
                  <a:pt x="0" y="4438901"/>
                </a:lnTo>
                <a:lnTo>
                  <a:pt x="18750287" y="4438901"/>
                </a:lnTo>
                <a:lnTo>
                  <a:pt x="18750287" y="0"/>
                </a:lnTo>
                <a:close/>
              </a:path>
            </a:pathLst>
          </a:custGeom>
          <a:solidFill>
            <a:srgbClr val="004BB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D600DF-BCC7-C341-8E23-F2B1C3FC7F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42" y="955320"/>
            <a:ext cx="2818682" cy="757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72804-5ACB-4641-936C-B20CDBCFE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8609" y="417355"/>
            <a:ext cx="5380288" cy="14312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97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BDA82-DBC7-E345-8789-AD45848E7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8012" y="1991588"/>
            <a:ext cx="5360885" cy="7831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152">
                <a:solidFill>
                  <a:schemeClr val="bg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B4EA7-F6F3-5F43-B36C-CFBC7442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88012" y="2779060"/>
            <a:ext cx="1756427" cy="328749"/>
          </a:xfrm>
          <a:prstGeom prst="rect">
            <a:avLst/>
          </a:prstGeom>
        </p:spPr>
        <p:txBody>
          <a:bodyPr lIns="0" tIns="0" rIns="0" bIns="0"/>
          <a:lstStyle>
            <a:lvl1pPr>
              <a:defRPr sz="97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778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C674F-5B06-47E4-8AC3-FB10EF0F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647A9F-3EC0-4661-8F1A-7BF6BBD9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6B9225-E1D1-4A95-99C1-648E3E25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8362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F89F5-99D8-4074-BF8F-B321D396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A9290-3318-4BDC-B500-062B0D4A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015ED2-FABE-4833-A786-0692E4232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1D5988-400C-4A1A-A5F4-1933D53E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BAC158-C68A-4DED-B0CC-E14C83B2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9D709-CE1A-4505-A7C7-5034EC21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88524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9080C-1F26-4819-BFF1-C0EC2E19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1B12D1-3071-43EF-BCA6-662604E54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8B5BFB-2EF4-4E47-96E7-FCBA0FCCB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068392-FD2C-43A0-8963-24D851AB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AC8402-B1A8-47AE-9CF1-2ACC1378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9C8628-B601-48E2-8AF8-73547DCE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5143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F8789-88DF-4C15-A31F-B7CF6745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1B2CD6-376F-43E4-B557-B8824EE0A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9D7EAE-DCE1-4559-A18B-2050748D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E5000-3EB0-4282-BB11-BE04F6F7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767782-D529-4551-911E-23B92051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56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5F626D-977E-4704-93A4-86DAC9D35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C2955D-C437-4FC7-A7F8-D3CC248F1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E8EDE-72F8-47E8-8B1E-C4D8D6F9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DFB44-D725-43D7-B1ED-5BC0E23A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281E91-7941-4F7A-AD5C-274A9784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0198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695075" y="373961"/>
            <a:ext cx="6864976" cy="9027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Впишите ключевую мысль, вывод, отражающий суть слайда, не более 2 строк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B0798D-9CEF-4132-AF3D-B9031E32B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103" y="164172"/>
            <a:ext cx="3090333" cy="25611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Впишите название раздела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7688" y="6393438"/>
            <a:ext cx="1431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6393438"/>
            <a:ext cx="7599201" cy="25611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067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Впишите источники, примечания и комментарии</a:t>
            </a:r>
          </a:p>
        </p:txBody>
      </p:sp>
    </p:spTree>
    <p:extLst>
      <p:ext uri="{BB962C8B-B14F-4D97-AF65-F5344CB8AC3E}">
        <p14:creationId xmlns:p14="http://schemas.microsoft.com/office/powerpoint/2010/main" val="18157160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Слайд think-cell" r:id="rId5" imgW="383" imgH="384" progId="TCLayout.ActiveDocument.1">
                  <p:embed/>
                </p:oleObj>
              </mc:Choice>
              <mc:Fallback>
                <p:oleObj name="Слайд think-cell" r:id="rId5" imgW="383" imgH="384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667" b="1" i="0" baseline="0" dirty="0">
              <a:latin typeface="Tahoma" panose="020B0604030504040204" pitchFamily="34" charset="0"/>
              <a:ea typeface="+mj-ea"/>
              <a:cs typeface="+mj-cs"/>
              <a:sym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86581"/>
            <a:ext cx="12192000" cy="1771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585000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83">
          <p15:clr>
            <a:srgbClr val="FBAE40"/>
          </p15:clr>
        </p15:guide>
        <p15:guide id="2" pos="5511">
          <p15:clr>
            <a:srgbClr val="FBAE40"/>
          </p15:clr>
        </p15:guide>
        <p15:guide id="3" pos="249">
          <p15:clr>
            <a:srgbClr val="FBAE40"/>
          </p15:clr>
        </p15:guide>
        <p15:guide id="4" orient="horz" pos="3003">
          <p15:clr>
            <a:srgbClr val="FBAE40"/>
          </p15:clr>
        </p15:guide>
        <p15:guide id="5" pos="4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77F0DFC4-922C-574E-A2F4-3631C07DA0BC}"/>
              </a:ext>
            </a:extLst>
          </p:cNvPr>
          <p:cNvSpPr/>
          <p:nvPr userDrawn="1"/>
        </p:nvSpPr>
        <p:spPr>
          <a:xfrm>
            <a:off x="0" y="0"/>
            <a:ext cx="8390499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E7524DD-7FFA-1447-B768-172A0CCCDC2B}"/>
              </a:ext>
            </a:extLst>
          </p:cNvPr>
          <p:cNvSpPr/>
          <p:nvPr userDrawn="1"/>
        </p:nvSpPr>
        <p:spPr>
          <a:xfrm>
            <a:off x="6769239" y="359124"/>
            <a:ext cx="5064339" cy="6136774"/>
          </a:xfrm>
          <a:custGeom>
            <a:avLst/>
            <a:gdLst/>
            <a:ahLst/>
            <a:cxnLst/>
            <a:rect l="l" t="t" r="r" b="b"/>
            <a:pathLst>
              <a:path w="8350884" h="10119995">
                <a:moveTo>
                  <a:pt x="8350667" y="10119953"/>
                </a:moveTo>
                <a:lnTo>
                  <a:pt x="0" y="10119953"/>
                </a:lnTo>
                <a:lnTo>
                  <a:pt x="0" y="0"/>
                </a:lnTo>
                <a:lnTo>
                  <a:pt x="8350667" y="0"/>
                </a:lnTo>
                <a:lnTo>
                  <a:pt x="8350667" y="10119953"/>
                </a:lnTo>
                <a:close/>
              </a:path>
            </a:pathLst>
          </a:custGeom>
          <a:solidFill>
            <a:srgbClr val="004BB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CD0634-C31F-ED49-AC2D-F47D8178D9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6957" y="808576"/>
            <a:ext cx="2480125" cy="666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72804-5ACB-4641-936C-B20CDBCFE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9867" y="1580690"/>
            <a:ext cx="4339030" cy="319324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54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BDA82-DBC7-E345-8789-AD45848E7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1334" y="4907585"/>
            <a:ext cx="4347563" cy="7831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152">
                <a:solidFill>
                  <a:schemeClr val="bg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B4EA7-F6F3-5F43-B36C-CFBC7442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1334" y="6033503"/>
            <a:ext cx="1756427" cy="328749"/>
          </a:xfrm>
          <a:prstGeom prst="rect">
            <a:avLst/>
          </a:prstGeom>
        </p:spPr>
        <p:txBody>
          <a:bodyPr lIns="0" tIns="0" rIns="0" bIns="0"/>
          <a:lstStyle>
            <a:lvl1pPr>
              <a:defRPr sz="97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67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266B-63D4-CE41-943F-D195099D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72" y="0"/>
            <a:ext cx="7501969" cy="17250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F295-EDE5-7E47-B7D2-B0B9D634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72" y="2302700"/>
            <a:ext cx="7501969" cy="364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1pPr>
            <a:lvl2pPr marL="277246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2pPr>
            <a:lvl3pPr marL="554492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3pPr>
            <a:lvl4pPr marL="831738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4pPr>
            <a:lvl5pPr marL="1108984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6C56-5F66-724D-8227-228DFB6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856" y="6084502"/>
            <a:ext cx="1977105" cy="364848"/>
          </a:xfrm>
          <a:prstGeom prst="rect">
            <a:avLst/>
          </a:prstGeom>
        </p:spPr>
        <p:txBody>
          <a:bodyPr/>
          <a:lstStyle/>
          <a:p>
            <a:fld id="{2A59C464-FBD6-934C-89B5-88459D529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266B-63D4-CE41-943F-D195099D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72" y="0"/>
            <a:ext cx="7501969" cy="172508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6C56-5F66-724D-8227-228DFB6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856" y="6084502"/>
            <a:ext cx="1977105" cy="364848"/>
          </a:xfrm>
          <a:prstGeom prst="rect">
            <a:avLst/>
          </a:prstGeom>
        </p:spPr>
        <p:txBody>
          <a:bodyPr/>
          <a:lstStyle/>
          <a:p>
            <a:fld id="{2A59C464-FBD6-934C-89B5-88459D52965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BDE76-CCEB-0D44-AB23-21815ACE0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8122" y="2302700"/>
            <a:ext cx="3634881" cy="364568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E7F1F9-885B-6347-8905-ADC52D55B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8871" y="2302700"/>
            <a:ext cx="7501969" cy="3645682"/>
          </a:xfrm>
          <a:prstGeom prst="rect">
            <a:avLst/>
          </a:prstGeom>
          <a:solidFill>
            <a:schemeClr val="bg1"/>
          </a:solidFill>
        </p:spPr>
        <p:txBody>
          <a:bodyPr numCol="2" spcCol="360000"/>
          <a:lstStyle>
            <a:lvl1pPr marL="0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1pPr>
            <a:lvl2pPr marL="277246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2pPr>
            <a:lvl3pPr marL="554492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3pPr>
            <a:lvl4pPr marL="831738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4pPr>
            <a:lvl5pPr marL="1108984" indent="0">
              <a:buNone/>
              <a:defRPr>
                <a:solidFill>
                  <a:schemeClr val="tx1">
                    <a:alpha val="7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30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F295-EDE5-7E47-B7D2-B0B9D634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72" y="2302700"/>
            <a:ext cx="3634880" cy="364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77246" indent="0">
              <a:buNone/>
              <a:defRPr/>
            </a:lvl2pPr>
            <a:lvl3pPr marL="554492" indent="0">
              <a:buNone/>
              <a:defRPr/>
            </a:lvl3pPr>
            <a:lvl4pPr marL="831738" indent="0">
              <a:buNone/>
              <a:defRPr/>
            </a:lvl4pPr>
            <a:lvl5pPr marL="1108984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E83D3B-DE8D-804B-9BAF-336828AD34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25960" y="2302700"/>
            <a:ext cx="3634880" cy="364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77246" indent="0">
              <a:buNone/>
              <a:defRPr/>
            </a:lvl2pPr>
            <a:lvl3pPr marL="554492" indent="0">
              <a:buNone/>
              <a:defRPr/>
            </a:lvl3pPr>
            <a:lvl4pPr marL="831738" indent="0">
              <a:buNone/>
              <a:defRPr/>
            </a:lvl4pPr>
            <a:lvl5pPr marL="1108984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D266B-63D4-CE41-943F-D195099D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72" y="0"/>
            <a:ext cx="7501969" cy="17250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6C56-5F66-724D-8227-228DFB6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856" y="6084502"/>
            <a:ext cx="1977105" cy="364848"/>
          </a:xfrm>
          <a:prstGeom prst="rect">
            <a:avLst/>
          </a:prstGeom>
        </p:spPr>
        <p:txBody>
          <a:bodyPr/>
          <a:lstStyle/>
          <a:p>
            <a:fld id="{2A59C464-FBD6-934C-89B5-88459D52965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FD416CD-43C0-3242-BC6C-F81B4054A0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8122" y="2302700"/>
            <a:ext cx="3634881" cy="364568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2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F295-EDE5-7E47-B7D2-B0B9D634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72" y="2302700"/>
            <a:ext cx="3634880" cy="364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77246" indent="0">
              <a:buNone/>
              <a:defRPr/>
            </a:lvl2pPr>
            <a:lvl3pPr marL="554492" indent="0">
              <a:buNone/>
              <a:defRPr/>
            </a:lvl3pPr>
            <a:lvl4pPr marL="831738" indent="0">
              <a:buNone/>
              <a:defRPr/>
            </a:lvl4pPr>
            <a:lvl5pPr marL="1108984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E83D3B-DE8D-804B-9BAF-336828AD34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25960" y="2302700"/>
            <a:ext cx="3634880" cy="364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77246" indent="0">
              <a:buNone/>
              <a:defRPr/>
            </a:lvl2pPr>
            <a:lvl3pPr marL="554492" indent="0">
              <a:buNone/>
              <a:defRPr/>
            </a:lvl3pPr>
            <a:lvl4pPr marL="831738" indent="0">
              <a:buNone/>
              <a:defRPr/>
            </a:lvl4pPr>
            <a:lvl5pPr marL="1108984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D266B-63D4-CE41-943F-D195099D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72" y="0"/>
            <a:ext cx="7501969" cy="17250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6C56-5F66-724D-8227-228DFB6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856" y="6084502"/>
            <a:ext cx="1977105" cy="364848"/>
          </a:xfrm>
          <a:prstGeom prst="rect">
            <a:avLst/>
          </a:prstGeom>
        </p:spPr>
        <p:txBody>
          <a:bodyPr/>
          <a:lstStyle/>
          <a:p>
            <a:fld id="{2A59C464-FBD6-934C-89B5-88459D529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40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E83D3B-DE8D-804B-9BAF-336828AD34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25960" y="2302700"/>
            <a:ext cx="3634880" cy="3645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77246" indent="0">
              <a:buNone/>
              <a:defRPr/>
            </a:lvl2pPr>
            <a:lvl3pPr marL="554492" indent="0">
              <a:buNone/>
              <a:defRPr/>
            </a:lvl3pPr>
            <a:lvl4pPr marL="831738" indent="0">
              <a:buNone/>
              <a:defRPr/>
            </a:lvl4pPr>
            <a:lvl5pPr marL="1108984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D266B-63D4-CE41-943F-D195099D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72" y="0"/>
            <a:ext cx="7501969" cy="17250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6C56-5F66-724D-8227-228DFB6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856" y="6084502"/>
            <a:ext cx="1977105" cy="364848"/>
          </a:xfrm>
          <a:prstGeom prst="rect">
            <a:avLst/>
          </a:prstGeom>
        </p:spPr>
        <p:txBody>
          <a:bodyPr/>
          <a:lstStyle/>
          <a:p>
            <a:fld id="{2A59C464-FBD6-934C-89B5-88459D52965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FD416CD-43C0-3242-BC6C-F81B4054A0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8122" y="2302700"/>
            <a:ext cx="7465630" cy="364568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5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266B-63D4-CE41-943F-D195099D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72" y="0"/>
            <a:ext cx="7501969" cy="17250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6C56-5F66-724D-8227-228DFB6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856" y="6084502"/>
            <a:ext cx="1977105" cy="364848"/>
          </a:xfrm>
          <a:prstGeom prst="rect">
            <a:avLst/>
          </a:prstGeom>
        </p:spPr>
        <p:txBody>
          <a:bodyPr/>
          <a:lstStyle/>
          <a:p>
            <a:fld id="{2A59C464-FBD6-934C-89B5-88459D52965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1F885-0467-F547-A272-5D3141BF1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3857" y="2302700"/>
            <a:ext cx="11332719" cy="3645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70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29" y="480372"/>
            <a:ext cx="1281659" cy="3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7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80" r:id="rId12"/>
    <p:sldLayoutId id="2147483781" r:id="rId13"/>
  </p:sldLayoutIdLst>
  <p:hf hdr="0" ft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71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None/>
        <a:defRPr sz="1334" kern="1200">
          <a:solidFill>
            <a:schemeClr val="tx1">
              <a:alpha val="7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277246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334" kern="1200">
          <a:solidFill>
            <a:schemeClr val="tx1">
              <a:alpha val="7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54492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334" kern="1200">
          <a:solidFill>
            <a:schemeClr val="tx1">
              <a:alpha val="7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831738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334" kern="1200">
          <a:solidFill>
            <a:schemeClr val="tx1">
              <a:alpha val="7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08984" indent="0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None/>
        <a:defRPr sz="1334" kern="1200">
          <a:solidFill>
            <a:schemeClr val="tx1">
              <a:alpha val="7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F3A57-F4E2-4ECD-9315-BD776885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510F2C-19B0-4195-A7BD-9406DE468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B92B24-25F9-4534-87CC-FBDD568A4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49E9E-D8ED-41A1-97F2-E2ED07DA8B5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AAFDAE-C15B-4D91-8CEC-F0DEF2BA9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242A8A-DA0E-4DE8-8A49-D88EC50E1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6FF24-52EE-458A-90F7-61C5DA72B21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501523-BEB3-4E05-AB14-273C62D6DA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29" y="480372"/>
            <a:ext cx="1281659" cy="3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4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eronika.Lavrova@ingos.ru/" TargetMode="External"/><Relationship Id="rId2" Type="http://schemas.openxmlformats.org/officeDocument/2006/relationships/hyperlink" Target="mailto:Oleg.Lebedinets@ingos.ru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Kristina.Dergunova@ingos.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0CE3CD0-6237-6743-A519-C81C4F19D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23210" r="22452" b="193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Текст 2"/>
          <p:cNvSpPr>
            <a:spLocks noGrp="1"/>
          </p:cNvSpPr>
          <p:nvPr>
            <p:ph type="body" sz="quarter" idx="10"/>
          </p:nvPr>
        </p:nvSpPr>
        <p:spPr>
          <a:xfrm>
            <a:off x="549250" y="1387149"/>
            <a:ext cx="7540964" cy="4270153"/>
          </a:xfrm>
        </p:spPr>
        <p:txBody>
          <a:bodyPr/>
          <a:lstStyle/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</a:rPr>
              <a:t>ОСОВЭД</a:t>
            </a:r>
            <a:r>
              <a:rPr lang="ru-RU" sz="6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Страхование 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банковских 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гарантий (Бенефициары –ФТС, ФНС)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87ADE1-1CC2-4BAA-909C-B6850903A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0" y="612118"/>
            <a:ext cx="2405548" cy="5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98DF4F-1D41-4425-8964-4FBE44BD5CBF}"/>
              </a:ext>
            </a:extLst>
          </p:cNvPr>
          <p:cNvSpPr txBox="1"/>
          <p:nvPr/>
        </p:nvSpPr>
        <p:spPr>
          <a:xfrm>
            <a:off x="435429" y="335500"/>
            <a:ext cx="9717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ahoma"/>
              </a:rPr>
              <a:t>Основные направления работы на рынке страхования банковских гарантий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9F887E-595E-44DD-B42B-73CB3605A16B}"/>
              </a:ext>
            </a:extLst>
          </p:cNvPr>
          <p:cNvSpPr/>
          <p:nvPr/>
        </p:nvSpPr>
        <p:spPr>
          <a:xfrm>
            <a:off x="570204" y="1043386"/>
            <a:ext cx="11012196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Гарантии в пользу таможенных органов (ФТС) для субъектов ВЭД в части обеспечения уплаты таможенных платежей (пошлин, штрафов, пени),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необходимые им для (регулируется Таможенным Кодексом ЕАЭС) 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включения в Реестры ФТС</a:t>
            </a:r>
            <a:r>
              <a:rPr lang="en-US" sz="16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(таможенные представители; таможенные перевозчики; уполномоченные экономические операторы; владельцы таможенного склада/ склада временного хранения (СВХ);  владельцы магазинов беспошлинной торговли («</a:t>
            </a:r>
            <a:r>
              <a:rPr lang="en-US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DUTY FREE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  <a:r>
              <a:rPr lang="en-US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осуществления профессиональной деятельности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(временный ввоз/вывоз оборудования; осуществление отдельных операций по выпуску («растаможке») импортируемого товара) </a:t>
            </a:r>
          </a:p>
          <a:p>
            <a:pPr algn="just"/>
            <a:endParaRPr lang="ru-RU" sz="16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Гарантии в пользу налоговых органов (ФНС) для субъектов хозяйственной деятельности, предусмотренные Налоговым Кодексом РФ, в части: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возмещения (возврат, удержание) НДС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предприятий</a:t>
            </a:r>
            <a:r>
              <a:rPr lang="ru-RU" sz="16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имеющих полное или частичное освобождение от уплаты НДС (экспортеры, предприятия металлургии, топливно-энергетической сферы, станкостроения, судостроения,  горнодобывающие и </a:t>
            </a:r>
            <a:r>
              <a:rPr lang="ru-RU" sz="1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горнообогатительные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предприятия, рыболовства, аграрной сферы, фармацевтической сферы и др.)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п.2 ст.176.1 НК РФ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уплаты суммы акциза, в размере авансового платежа</a:t>
            </a:r>
            <a:r>
              <a:rPr lang="en-US" sz="16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(производители алкогольной, спиртосодержащей продукции и др.) -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 8 ст. 194, ст. 204 НК РФ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гарантий освобождения от уплаты акциза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связи с экспортом продукции (поставщики нефти и продукты </a:t>
            </a:r>
            <a:r>
              <a:rPr lang="ru-RU" sz="1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нефтеперегонки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внешний рынок и др.)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184 НК РФ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возмещения акциза в заявительном порядке</a:t>
            </a:r>
            <a:r>
              <a:rPr lang="ru-RU" sz="16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авиапредприятия,  включенные в Реестр эксплуатантов гражданской авиации РФ; предприятия по выпуску средних дистиллятов (топливо); предприятия, осуществляющие операции по переработке и реализации нефтяного сырья и др.)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203.1 НК РФ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1600" i="1" dirty="0">
                <a:solidFill>
                  <a:srgbClr val="0070C0"/>
                </a:solidFill>
              </a:rPr>
              <a:t>По соглашению Сторон  могут быть застрахованы  риски убытков Страхователя (Банк), связанные с иными Гарантиями в пользу Бенефициара (ФНС)</a:t>
            </a:r>
            <a:endParaRPr lang="ru-RU" sz="16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450215" algn="just" hangingPunct="0">
              <a:spcAft>
                <a:spcPts val="600"/>
              </a:spcAft>
              <a:tabLst>
                <a:tab pos="630555" algn="l"/>
              </a:tabLst>
            </a:pPr>
            <a:endParaRPr lang="ru-RU" sz="1600" kern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124550-68F9-45CE-9442-FD2638F24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7689" y="6393438"/>
            <a:ext cx="1197592" cy="365125"/>
          </a:xfrm>
        </p:spPr>
        <p:txBody>
          <a:bodyPr/>
          <a:lstStyle/>
          <a:p>
            <a:fld id="{48F63A3B-78C7-47BE-AE5E-E10140E04643}" type="slidenum">
              <a:rPr lang="en-US" sz="100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</a:t>
            </a:fld>
            <a:endParaRPr lang="en-US" sz="10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7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33374"/>
            <a:ext cx="9918519" cy="641103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7030A0"/>
                </a:solidFill>
                <a:latin typeface="Tahoma"/>
                <a:ea typeface="+mn-ea"/>
                <a:cs typeface="+mn-cs"/>
              </a:rPr>
              <a:t>Страхование банковских гарантий в пользу ФНС: БГ по НДС – 176.1 НК РФ, акцизам – ст.203.1, ст.184 НК РФ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390" y="1047751"/>
            <a:ext cx="11153775" cy="547687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Страхование банковской гарантии, выданной в пользу налоговых органов, на случай </a:t>
            </a:r>
            <a:r>
              <a:rPr lang="ru-RU" sz="1600" dirty="0" err="1">
                <a:solidFill>
                  <a:srgbClr val="1F5F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невозмещения</a:t>
            </a:r>
            <a:r>
              <a:rPr lang="ru-RU" sz="1600" dirty="0">
                <a:solidFill>
                  <a:srgbClr val="1F5F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Принципалом суммы НДС/акциза</a:t>
            </a:r>
            <a:r>
              <a:rPr lang="ru-RU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излишне полученной им (зачтенной ему) в результате возмещения НДС/акциза в заявительном порядке</a:t>
            </a:r>
            <a:r>
              <a:rPr lang="ru-RU" sz="1600" dirty="0">
                <a:solidFill>
                  <a:srgbClr val="1F5F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ru-RU" sz="1600" dirty="0">
                <a:solidFill>
                  <a:srgbClr val="1F5F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Законодательная база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возмещение НДС: </a:t>
            </a:r>
            <a:r>
              <a:rPr lang="ru-RU" sz="1600" dirty="0">
                <a:solidFill>
                  <a:srgbClr val="1E55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статья 176.1 НК РФ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возмещение акциза: </a:t>
            </a:r>
            <a:r>
              <a:rPr lang="ru-RU" sz="1600" dirty="0">
                <a:solidFill>
                  <a:srgbClr val="1E55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статья 203.1 НК РФ,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освобождение от уплаты акцизов</a:t>
            </a:r>
            <a:r>
              <a:rPr lang="ru-RU" sz="1600" dirty="0">
                <a:solidFill>
                  <a:srgbClr val="1E55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ст. 184 НК РФ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Страхователи –  Банки, отвечающие установленным требованиям Налогового Кодекса РФ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Принципалы </a:t>
            </a:r>
            <a:r>
              <a:rPr lang="ru-RU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гарантиям возмещения НДС – предприятия металлургии, топливно-энергетической сферы, станкостроения, судостроения,  горнодобывающие и </a:t>
            </a:r>
            <a:r>
              <a:rPr lang="ru-RU" sz="1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горнообогатительные</a:t>
            </a:r>
            <a:r>
              <a:rPr lang="ru-RU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предприятия, рыболовства, аграрной сферы, фармацевтической сферы и др., имеющие льготы в сфере НДС (сниженную, нулевую ставку НДС, или освобожденные от налога)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Принципалы </a:t>
            </a:r>
            <a:r>
              <a:rPr lang="ru-RU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гарантиям уплаты акцизов – </a:t>
            </a:r>
            <a:r>
              <a:rPr lang="ru-RU" sz="1600" dirty="0">
                <a:solidFill>
                  <a:srgbClr val="1E55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экспортеры, в т.ч. </a:t>
            </a:r>
            <a:r>
              <a:rPr lang="ru-RU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трейдеры нефтью, средними дистиллятами; предприятия по переработки нефтяного сырья и реализации нефтепродуктов; авиа и судоходные компании и др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окончания камеральной проверки (3-4 мес.) и возврата БГ в Банк со стороны ФНС, договор страхования по данной БГ прекращается и лимит на Принципала возобновляется. При этом страховая премия перерасчету и возврату (в какой либо ее части) не подлежит, поскольку страховой риск не меняется  - он связан с конкретным налоговым периодом, в отношении  которого рассчитывается сумма возмещения НДС (сумма БГ/ страховая сумма).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Страховая сумма = </a:t>
            </a:r>
            <a:r>
              <a:rPr lang="ru-RU" sz="16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сумма БГ  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Страховой период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Срок действия БГ (мин. срок установлен законом) + </a:t>
            </a:r>
            <a:r>
              <a:rPr lang="ru-RU" sz="16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или 2 мес. (по выбору Банка). 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НДС мин период -  </a:t>
            </a:r>
            <a:r>
              <a:rPr lang="ru-RU" sz="16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мес.(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мес. +1); по акцизам - </a:t>
            </a:r>
            <a:r>
              <a:rPr lang="ru-RU" sz="16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мес.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 мес. +1); фактически = </a:t>
            </a:r>
            <a:r>
              <a:rPr lang="ru-RU" sz="16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3-4 мес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(время стандартной камеральной проверки Принципала) </a:t>
            </a:r>
          </a:p>
          <a:p>
            <a:pPr algn="just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919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C38E796-1015-4F16-A14D-409419756D37}"/>
              </a:ext>
            </a:extLst>
          </p:cNvPr>
          <p:cNvSpPr txBox="1">
            <a:spLocks/>
          </p:cNvSpPr>
          <p:nvPr/>
        </p:nvSpPr>
        <p:spPr>
          <a:xfrm>
            <a:off x="218440" y="1015365"/>
            <a:ext cx="11755120" cy="617102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334" kern="120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7246" indent="0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334" kern="120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554492" indent="0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334" kern="120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831738" indent="0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334" kern="120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108984" indent="0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334" kern="1200">
                <a:solidFill>
                  <a:schemeClr val="tx1">
                    <a:alpha val="7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524853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2100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9346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6592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ru-RU" sz="2600" dirty="0">
                <a:solidFill>
                  <a:srgbClr val="1F5FAD"/>
                </a:solidFill>
              </a:rPr>
              <a:t>Страхование банковской гарантии</a:t>
            </a:r>
            <a:r>
              <a:rPr lang="ru-RU" sz="2600" dirty="0"/>
              <a:t>, выданной в пользу налоговых органов, </a:t>
            </a:r>
            <a:r>
              <a:rPr lang="ru-RU" sz="2600" dirty="0">
                <a:solidFill>
                  <a:srgbClr val="1F5FAD"/>
                </a:solidFill>
              </a:rPr>
              <a:t>на случай </a:t>
            </a:r>
            <a:r>
              <a:rPr lang="ru-RU" sz="2600" dirty="0" err="1">
                <a:solidFill>
                  <a:srgbClr val="1F5FAD"/>
                </a:solidFill>
              </a:rPr>
              <a:t>невозмещения</a:t>
            </a:r>
            <a:r>
              <a:rPr lang="ru-RU" sz="2600" dirty="0">
                <a:solidFill>
                  <a:srgbClr val="1F5FAD"/>
                </a:solidFill>
              </a:rPr>
              <a:t> Принципалом суммы акцизных платежей,</a:t>
            </a:r>
            <a:r>
              <a:rPr lang="ru-RU" sz="2600" dirty="0"/>
              <a:t> в размере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авансового платежа, исчисленном в соответствии с п. 8 ст. 194, ст.204 НК РФ.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solidFill>
                  <a:srgbClr val="1F5FAD"/>
                </a:solidFill>
              </a:rPr>
              <a:t>Законодательная база </a:t>
            </a:r>
            <a:r>
              <a:rPr lang="ru-RU" sz="2600" dirty="0"/>
              <a:t>– пункт 8 статьи 194, ст. 204 НК РФ  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solidFill>
                  <a:srgbClr val="7030A0"/>
                </a:solidFill>
              </a:rPr>
              <a:t>Бенефициар по БГ </a:t>
            </a:r>
            <a:r>
              <a:rPr lang="ru-RU" sz="2600" dirty="0"/>
              <a:t>– Налоговая служба РФ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7030A0"/>
                </a:solidFill>
              </a:rPr>
              <a:t>Страхователи </a:t>
            </a:r>
            <a:r>
              <a:rPr lang="ru-RU" sz="2600" dirty="0"/>
              <a:t>–  Банки, отвечающие установленным требованиям.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7030A0"/>
                </a:solidFill>
              </a:rPr>
              <a:t>Принципалы</a:t>
            </a:r>
            <a:r>
              <a:rPr lang="ru-RU" sz="2600" dirty="0"/>
              <a:t> – предприятия, осуществляющие </a:t>
            </a:r>
            <a:r>
              <a:rPr lang="ru-RU" sz="2600" i="1" dirty="0">
                <a:solidFill>
                  <a:srgbClr val="FF0000">
                    <a:alpha val="70000"/>
                  </a:srgbClr>
                </a:solidFill>
              </a:rPr>
              <a:t>производство или закупку подакцизной спиртосодержащей продукции или этилового спирта-сырца </a:t>
            </a:r>
            <a:r>
              <a:rPr lang="ru-RU" sz="2600" dirty="0"/>
              <a:t>(в том числе ввозимого в Российскую Федерацию с территорий государств - членов Евразийского экономического союза, являющегося товаром Евразийского экономического союза) для дальнейшего производства в структуре одной организации </a:t>
            </a:r>
            <a:r>
              <a:rPr lang="ru-RU" sz="2600" i="1" dirty="0">
                <a:solidFill>
                  <a:srgbClr val="FF0000">
                    <a:alpha val="70000"/>
                  </a:srgbClr>
                </a:solidFill>
              </a:rPr>
              <a:t>ректификованного этилового спирта</a:t>
            </a:r>
            <a:r>
              <a:rPr lang="ru-RU" sz="2600" dirty="0"/>
              <a:t>, в дальнейшем используемого этой же организацией для производства и реализации алкогольной и (или) подакцизной спиртосодержащей продукции. 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600" dirty="0"/>
              <a:t>После выполнения обязательств по уплате авансовых акцизных платежей в рамках конкретной БГ и возврата БГ в Банк со стороны ФНС, </a:t>
            </a:r>
            <a:r>
              <a:rPr lang="ru-RU" sz="2600" dirty="0">
                <a:solidFill>
                  <a:srgbClr val="FF0000">
                    <a:alpha val="70000"/>
                  </a:srgbClr>
                </a:solidFill>
              </a:rPr>
              <a:t>договор страхования по данной БГ прекращается и лимит на Принципала возобновляется</a:t>
            </a:r>
            <a:r>
              <a:rPr lang="ru-RU" sz="2600" dirty="0"/>
              <a:t>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7030A0"/>
                </a:solidFill>
              </a:rPr>
              <a:t>Страховая сумма </a:t>
            </a:r>
            <a:r>
              <a:rPr lang="ru-RU" sz="2600" dirty="0"/>
              <a:t>= сумма БГ (должна обеспечивать исполнение обязательства по уплате в бюджет в полном объеме суммы акциза в размере авансового платежа (п.8 ст.194, ст.204 НК РФ)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600" dirty="0"/>
              <a:t>Страховая премия уплачивается в рассрочку (</a:t>
            </a:r>
            <a:r>
              <a:rPr lang="ru-RU" sz="2600" dirty="0">
                <a:solidFill>
                  <a:srgbClr val="002060">
                    <a:alpha val="70000"/>
                  </a:srgbClr>
                </a:solidFill>
              </a:rPr>
              <a:t>ежеквартально/ ежемесячно</a:t>
            </a:r>
            <a:r>
              <a:rPr lang="ru-RU" sz="2600" dirty="0"/>
              <a:t>).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7030A0"/>
                </a:solidFill>
              </a:rPr>
              <a:t>Страховой период </a:t>
            </a:r>
            <a:r>
              <a:rPr lang="en-US" sz="2600" dirty="0"/>
              <a:t>=</a:t>
            </a:r>
            <a:r>
              <a:rPr lang="ru-RU" sz="2600" dirty="0"/>
              <a:t> </a:t>
            </a:r>
            <a:r>
              <a:rPr lang="ru-RU" sz="2600" dirty="0">
                <a:solidFill>
                  <a:srgbClr val="FF0000">
                    <a:alpha val="70000"/>
                  </a:srgbClr>
                </a:solidFill>
              </a:rPr>
              <a:t>Срок действия БГ + 1 мес.</a:t>
            </a:r>
            <a:r>
              <a:rPr lang="en-US" sz="2600" dirty="0">
                <a:solidFill>
                  <a:srgbClr val="FF0000">
                    <a:alpha val="70000"/>
                  </a:srgbClr>
                </a:solidFill>
              </a:rPr>
              <a:t> </a:t>
            </a:r>
            <a:r>
              <a:rPr lang="ru-RU" sz="2600" dirty="0">
                <a:solidFill>
                  <a:srgbClr val="FF0000">
                    <a:alpha val="70000"/>
                  </a:srgbClr>
                </a:solidFill>
              </a:rPr>
              <a:t>доп</a:t>
            </a:r>
            <a:r>
              <a:rPr lang="ru-RU" sz="2600" dirty="0"/>
              <a:t>. Мин. срок БГ (п.12 ст.204 НК РФ) должен истекать </a:t>
            </a:r>
            <a:r>
              <a:rPr lang="ru-RU" sz="2600" dirty="0">
                <a:solidFill>
                  <a:srgbClr val="FF0000">
                    <a:alpha val="70000"/>
                  </a:srgbClr>
                </a:solidFill>
              </a:rPr>
              <a:t>не ранее 7 (семи) месяцев</a:t>
            </a:r>
            <a:r>
              <a:rPr lang="ru-RU" sz="2600" dirty="0"/>
              <a:t>, следующих за налоговым периодом, в котором осуществлялись производство или закупка (в т.ч. ввоз с территории стран ЕАЭС) соответствующего объема этилового спирта (кроме </a:t>
            </a:r>
            <a:r>
              <a:rPr lang="ru-RU" sz="2600" dirty="0">
                <a:solidFill>
                  <a:srgbClr val="0066CC">
                    <a:alpha val="70000"/>
                  </a:srgbClr>
                </a:solidFill>
              </a:rPr>
              <a:t>коньячного дистиллята</a:t>
            </a:r>
            <a:r>
              <a:rPr lang="ru-RU" sz="2600" dirty="0"/>
              <a:t>). Для </a:t>
            </a:r>
            <a:r>
              <a:rPr lang="ru-RU" sz="2600" dirty="0">
                <a:solidFill>
                  <a:srgbClr val="0066CC">
                    <a:alpha val="70000"/>
                  </a:srgbClr>
                </a:solidFill>
              </a:rPr>
              <a:t>коньячного дистиллята</a:t>
            </a:r>
            <a:r>
              <a:rPr lang="ru-RU" sz="2600" dirty="0"/>
              <a:t> срок БГ должен истекать </a:t>
            </a:r>
            <a:r>
              <a:rPr lang="ru-RU" sz="2600" dirty="0">
                <a:solidFill>
                  <a:srgbClr val="FF0000">
                    <a:alpha val="70000"/>
                  </a:srgbClr>
                </a:solidFill>
              </a:rPr>
              <a:t>не ранее 10 (десяти)  месяцев</a:t>
            </a:r>
            <a:r>
              <a:rPr lang="ru-RU" sz="2600" dirty="0"/>
              <a:t>, следующих за указанным периодом. </a:t>
            </a:r>
          </a:p>
          <a:p>
            <a:pPr algn="just"/>
            <a:endParaRPr lang="ru-RU" sz="1600" dirty="0">
              <a:solidFill>
                <a:srgbClr val="1F5FAD"/>
              </a:solidFill>
            </a:endParaRPr>
          </a:p>
          <a:p>
            <a:pPr algn="just"/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C88FFD-25E6-41F6-8E75-32BC8B767DCB}"/>
              </a:ext>
            </a:extLst>
          </p:cNvPr>
          <p:cNvSpPr/>
          <p:nvPr/>
        </p:nvSpPr>
        <p:spPr>
          <a:xfrm>
            <a:off x="218440" y="307479"/>
            <a:ext cx="10193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ahoma"/>
              </a:rPr>
              <a:t>Страхование банковских гарантий освобождения от уплаты авансового платежа акциза (п.8 ст.194, ст.204 Налогового Кодекса РФ)</a:t>
            </a:r>
          </a:p>
        </p:txBody>
      </p:sp>
    </p:spTree>
    <p:extLst>
      <p:ext uri="{BB962C8B-B14F-4D97-AF65-F5344CB8AC3E}">
        <p14:creationId xmlns:p14="http://schemas.microsoft.com/office/powerpoint/2010/main" val="39153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BC266E-DF58-4326-8DDF-F5B5E7ED74BE}"/>
              </a:ext>
            </a:extLst>
          </p:cNvPr>
          <p:cNvSpPr/>
          <p:nvPr/>
        </p:nvSpPr>
        <p:spPr>
          <a:xfrm>
            <a:off x="1541930" y="2178423"/>
            <a:ext cx="84626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 любым вопросам, касающимся данного вида страхования, можете обращаться в </a:t>
            </a:r>
          </a:p>
          <a:p>
            <a:pPr algn="ctr"/>
            <a:r>
              <a:rPr lang="ru-RU" dirty="0"/>
              <a:t>Отдел страхования операторов ВЭД:</a:t>
            </a:r>
          </a:p>
          <a:p>
            <a:pPr algn="ctr"/>
            <a:endParaRPr lang="ru-RU" dirty="0"/>
          </a:p>
          <a:p>
            <a:pPr algn="ctr"/>
            <a:r>
              <a:rPr lang="en-US" dirty="0">
                <a:latin typeface="Californian FB" panose="0207040306080B030204" pitchFamily="18" charset="0"/>
                <a:hlinkClick r:id="rId2"/>
              </a:rPr>
              <a:t>Oleg</a:t>
            </a:r>
            <a:r>
              <a:rPr lang="ru-RU" dirty="0">
                <a:hlinkClick r:id="rId2"/>
              </a:rPr>
              <a:t>.</a:t>
            </a:r>
            <a:r>
              <a:rPr lang="en-US" dirty="0" err="1">
                <a:latin typeface="Californian FB" panose="0207040306080B030204" pitchFamily="18" charset="0"/>
                <a:hlinkClick r:id="rId2"/>
              </a:rPr>
              <a:t>Lebedinets</a:t>
            </a:r>
            <a:r>
              <a:rPr lang="ru-RU" dirty="0">
                <a:hlinkClick r:id="rId2"/>
              </a:rPr>
              <a:t>@</a:t>
            </a:r>
            <a:r>
              <a:rPr lang="en-US" dirty="0" err="1">
                <a:latin typeface="Californian FB" panose="0207040306080B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ingos</a:t>
            </a:r>
            <a:r>
              <a:rPr lang="ru-RU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 err="1">
                <a:latin typeface="Californian FB" panose="0207040306080B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en-US" dirty="0">
                <a:latin typeface="Californian FB" panose="0207040306080B030204" pitchFamily="18" charset="0"/>
              </a:rPr>
              <a:t> </a:t>
            </a:r>
            <a:r>
              <a:rPr lang="en-US" u="sng" dirty="0">
                <a:latin typeface="Californian FB" panose="0207040306080B030204" pitchFamily="18" charset="0"/>
              </a:rPr>
              <a:t> </a:t>
            </a:r>
            <a:r>
              <a:rPr lang="en-US" b="1" dirty="0">
                <a:latin typeface="Californian FB" panose="0207040306080B030204" pitchFamily="18" charset="0"/>
              </a:rPr>
              <a:t>/ </a:t>
            </a:r>
            <a:r>
              <a:rPr lang="en-US" dirty="0">
                <a:latin typeface="Californian FB" panose="0207040306080B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Veronika</a:t>
            </a:r>
            <a:r>
              <a:rPr lang="ru-RU" dirty="0">
                <a:hlinkClick r:id="rId3"/>
              </a:rPr>
              <a:t>.</a:t>
            </a:r>
            <a:r>
              <a:rPr lang="en-US" dirty="0">
                <a:latin typeface="Californian FB" panose="0207040306080B030204" pitchFamily="18" charset="0"/>
                <a:hlinkClick r:id="rId3"/>
              </a:rPr>
              <a:t>Lavrova</a:t>
            </a:r>
            <a:r>
              <a:rPr lang="ru-RU" dirty="0">
                <a:hlinkClick r:id="rId3"/>
              </a:rPr>
              <a:t>@</a:t>
            </a:r>
            <a:r>
              <a:rPr lang="en-US" dirty="0" err="1">
                <a:latin typeface="Californian FB" panose="0207040306080B030204" pitchFamily="18" charset="0"/>
                <a:hlinkClick r:id="rId3"/>
              </a:rPr>
              <a:t>ingos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latin typeface="Californian FB" panose="0207040306080B030204" pitchFamily="18" charset="0"/>
                <a:hlinkClick r:id="rId3"/>
              </a:rPr>
              <a:t>ru</a:t>
            </a:r>
            <a:r>
              <a:rPr lang="ru-RU" dirty="0"/>
              <a:t> /</a:t>
            </a:r>
            <a:r>
              <a:rPr lang="en-US" u="sng" dirty="0">
                <a:hlinkClick r:id="rId4"/>
              </a:rPr>
              <a:t> Kristina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Dergunova</a:t>
            </a:r>
            <a:r>
              <a:rPr lang="ru-RU" u="sng" dirty="0">
                <a:hlinkClick r:id="rId4"/>
              </a:rPr>
              <a:t>@</a:t>
            </a:r>
            <a:r>
              <a:rPr lang="en-US" u="sng" dirty="0" err="1">
                <a:hlinkClick r:id="rId4"/>
              </a:rPr>
              <a:t>ingos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ru</a:t>
            </a:r>
            <a:endParaRPr lang="ru-RU" dirty="0"/>
          </a:p>
          <a:p>
            <a:pPr algn="ctr"/>
            <a:r>
              <a:rPr lang="ru-RU" dirty="0"/>
              <a:t> </a:t>
            </a:r>
            <a:endParaRPr lang="en-US" dirty="0"/>
          </a:p>
          <a:p>
            <a:pPr algn="ctr"/>
            <a:endParaRPr lang="ru-RU" dirty="0"/>
          </a:p>
          <a:p>
            <a:pPr algn="ctr"/>
            <a:r>
              <a:rPr lang="ru-RU" b="1" dirty="0"/>
              <a:t>Тел.</a:t>
            </a:r>
            <a:r>
              <a:rPr lang="en-US" b="1" dirty="0"/>
              <a:t>: +7 </a:t>
            </a:r>
            <a:r>
              <a:rPr lang="ru-RU" b="1" dirty="0"/>
              <a:t>(495) 234 36 46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5A41AE-6E98-43A6-803F-62C9E30FB3B8}"/>
              </a:ext>
            </a:extLst>
          </p:cNvPr>
          <p:cNvSpPr/>
          <p:nvPr/>
        </p:nvSpPr>
        <p:spPr>
          <a:xfrm>
            <a:off x="4645397" y="1225161"/>
            <a:ext cx="2255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ahoma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2011772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77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tyEgvpCNyybCOj0x8j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tyEgvpCNyybCOj0x8j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tyEgvpCNyybCOj0x8jvQ"/>
</p:tagLst>
</file>

<file path=ppt/theme/theme1.xml><?xml version="1.0" encoding="utf-8"?>
<a:theme xmlns:a="http://schemas.openxmlformats.org/drawingml/2006/main" name="Custom Design">
  <a:themeElements>
    <a:clrScheme name="Custom 5">
      <a:dk1>
        <a:srgbClr val="0947BA"/>
      </a:dk1>
      <a:lt1>
        <a:srgbClr val="FFFFFF"/>
      </a:lt1>
      <a:dk2>
        <a:srgbClr val="000000"/>
      </a:dk2>
      <a:lt2>
        <a:srgbClr val="E7E6E6"/>
      </a:lt2>
      <a:accent1>
        <a:srgbClr val="0947BA"/>
      </a:accent1>
      <a:accent2>
        <a:srgbClr val="EF803B"/>
      </a:accent2>
      <a:accent3>
        <a:srgbClr val="9AC345"/>
      </a:accent3>
      <a:accent4>
        <a:srgbClr val="FBBE2B"/>
      </a:accent4>
      <a:accent5>
        <a:srgbClr val="85529C"/>
      </a:accent5>
      <a:accent6>
        <a:srgbClr val="E52545"/>
      </a:accent6>
      <a:hlink>
        <a:srgbClr val="0947BA"/>
      </a:hlink>
      <a:folHlink>
        <a:srgbClr val="0947B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437F5F5F87E3E4BADEB867D3B7F83B2" ma:contentTypeVersion="1" ma:contentTypeDescription="Создание документа." ma:contentTypeScope="" ma:versionID="a4f759c2d8100e483481bdce11825dfe">
  <xsd:schema xmlns:xsd="http://www.w3.org/2001/XMLSchema" xmlns:xs="http://www.w3.org/2001/XMLSchema" xmlns:p="http://schemas.microsoft.com/office/2006/metadata/properties" xmlns:ns2="b7838d3f-5525-491d-9301-7fe40f402e6f" targetNamespace="http://schemas.microsoft.com/office/2006/metadata/properties" ma:root="true" ma:fieldsID="47f378f2c2fc9842ca9ccd6854418652" ns2:_="">
    <xsd:import namespace="b7838d3f-5525-491d-9301-7fe40f402e6f"/>
    <xsd:element name="properties">
      <xsd:complexType>
        <xsd:sequence>
          <xsd:element name="documentManagement">
            <xsd:complexType>
              <xsd:all>
                <xsd:element ref="ns2:Order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838d3f-5525-491d-9301-7fe40f402e6f" elementFormDefault="qualified">
    <xsd:import namespace="http://schemas.microsoft.com/office/2006/documentManagement/types"/>
    <xsd:import namespace="http://schemas.microsoft.com/office/infopath/2007/PartnerControls"/>
    <xsd:element name="OrderId" ma:index="8" nillable="true" ma:displayName="Порядковый номер" ma:internalName="OrderId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Id xmlns="b7838d3f-5525-491d-9301-7fe40f402e6f">1</OrderId>
  </documentManagement>
</p:properties>
</file>

<file path=customXml/itemProps1.xml><?xml version="1.0" encoding="utf-8"?>
<ds:datastoreItem xmlns:ds="http://schemas.openxmlformats.org/officeDocument/2006/customXml" ds:itemID="{299E4EAD-5ED8-478C-84A9-5CC2A37837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838d3f-5525-491d-9301-7fe40f402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1C06CE-69F7-48AD-A0D8-7CE876F8C2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B03A6D-90D5-44D5-AD96-2AB77C058D09}">
  <ds:schemaRefs>
    <ds:schemaRef ds:uri="http://schemas.microsoft.com/office/2006/metadata/properties"/>
    <ds:schemaRef ds:uri="b7838d3f-5525-491d-9301-7fe40f402e6f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33691</TotalTime>
  <Words>1024</Words>
  <Application>Microsoft Office PowerPoint</Application>
  <PresentationFormat>Широкоэкранный</PresentationFormat>
  <Paragraphs>44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Californian FB</vt:lpstr>
      <vt:lpstr>Tahoma</vt:lpstr>
      <vt:lpstr>Times New Roman</vt:lpstr>
      <vt:lpstr>Wingdings</vt:lpstr>
      <vt:lpstr>Custom Design</vt:lpstr>
      <vt:lpstr>Тема Office</vt:lpstr>
      <vt:lpstr>Слайд think-cell</vt:lpstr>
      <vt:lpstr>Презентация PowerPoint</vt:lpstr>
      <vt:lpstr>Презентация PowerPoint</vt:lpstr>
      <vt:lpstr>Страхование банковских гарантий в пользу ФНС: БГ по НДС – 176.1 НК РФ, акцизам – ст.203.1, ст.184 НК РФ</vt:lpstr>
      <vt:lpstr>Презентация PowerPoint</vt:lpstr>
      <vt:lpstr>Презентация PowerPoint</vt:lpstr>
      <vt:lpstr>Презентация PowerPoint</vt:lpstr>
    </vt:vector>
  </TitlesOfParts>
  <Company>Ingosstrakh Insurance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 Компании_12.2019</dc:title>
  <dc:creator>Эмексузян Светлана Борисовна (ДСМ)</dc:creator>
  <cp:lastModifiedBy>Админ</cp:lastModifiedBy>
  <cp:revision>442</cp:revision>
  <cp:lastPrinted>2024-10-01T11:22:31Z</cp:lastPrinted>
  <dcterms:created xsi:type="dcterms:W3CDTF">2017-12-22T13:30:48Z</dcterms:created>
  <dcterms:modified xsi:type="dcterms:W3CDTF">2025-04-08T10:21:00Z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0x0101006437F5F5F87E3E4BADEB867D3B7F83B2</vt:lpwstr>
  </property>
  <property fmtid="{D5CDD505-2E9C-101B-9397-08002B2CF9AE}" pid="3" name="MSIP_Label_22f0b804-62e0-47d9-bc61-31b566d2ec1e_Enabled">
    <vt:lpwstr>true</vt:lpwstr>
  </property>
  <property fmtid="{D5CDD505-2E9C-101B-9397-08002B2CF9AE}" pid="4" name="MSIP_Label_22f0b804-62e0-47d9-bc61-31b566d2ec1e_SetDate">
    <vt:lpwstr>2021-10-05T07:10:00Z</vt:lpwstr>
  </property>
  <property fmtid="{D5CDD505-2E9C-101B-9397-08002B2CF9AE}" pid="5" name="MSIP_Label_22f0b804-62e0-47d9-bc61-31b566d2ec1e_Method">
    <vt:lpwstr>Privileged</vt:lpwstr>
  </property>
  <property fmtid="{D5CDD505-2E9C-101B-9397-08002B2CF9AE}" pid="6" name="MSIP_Label_22f0b804-62e0-47d9-bc61-31b566d2ec1e_Name">
    <vt:lpwstr>22f0b804-62e0-47d9-bc61-31b566d2ec1e</vt:lpwstr>
  </property>
  <property fmtid="{D5CDD505-2E9C-101B-9397-08002B2CF9AE}" pid="7" name="MSIP_Label_22f0b804-62e0-47d9-bc61-31b566d2ec1e_SiteId">
    <vt:lpwstr>818b099f-45a1-4ad0-a663-221661b546d1</vt:lpwstr>
  </property>
  <property fmtid="{D5CDD505-2E9C-101B-9397-08002B2CF9AE}" pid="8" name="MSIP_Label_22f0b804-62e0-47d9-bc61-31b566d2ec1e_ContentBits">
    <vt:lpwstr>0</vt:lpwstr>
  </property>
  <property fmtid="{D5CDD505-2E9C-101B-9397-08002B2CF9AE}" pid="9" name="SI-CLASSIFIER-LABEL0">
    <vt:lpwstr>7Jl/QBvqGLObLtwhdb4Lkx+skuwYvsRoVCDfMObmp3zVxfeNeXZ4MUSCAPEJlwqtjOnmI9Mqr07vOMhbSDhEHbXCa/RCi+dh0e301+PGU6yCYjPAMiRecizUCymoNETGlGx0IAgbB5A7I3cyzmxFQJergVvoha6Shjjz1EbkTQ/E3aSI206PeELZnTVbqDxkEoZiKZ2cehHbPGB1PzgRu1AbPg8zbe6C7W1ltZBaqnF52maHv0xAGdUocRnP36+</vt:lpwstr>
  </property>
  <property fmtid="{D5CDD505-2E9C-101B-9397-08002B2CF9AE}" pid="10" name="SI-CLASSIFIER-LABEL1">
    <vt:lpwstr>job+rxp4GxgLa2HijAi0h0QykaemK8pxOcKH2BwE1I1M=</vt:lpwstr>
  </property>
</Properties>
</file>